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873CB4-14A8-4D7C-9FF1-F836B12B4200}" type="datetimeFigureOut">
              <a:rPr lang="ar-IQ" smtClean="0"/>
              <a:t>11/06/1440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AA5C2B6-F840-4076-BFD5-C8D647925A98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ulitzer_Prize" TargetMode="External"/><Relationship Id="rId2" Type="http://schemas.openxmlformats.org/officeDocument/2006/relationships/hyperlink" Target="https://en.wikipedia.org/wiki/Nobel_Prize_in_Literatur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en.wikipedia.org/wiki/The_Grapes_of_Wrath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lash_of_personalities" TargetMode="External"/><Relationship Id="rId3" Type="http://schemas.openxmlformats.org/officeDocument/2006/relationships/hyperlink" Target="https://en.wikipedia.org/wiki/Literary_modernism" TargetMode="External"/><Relationship Id="rId7" Type="http://schemas.openxmlformats.org/officeDocument/2006/relationships/hyperlink" Target="https://en.wikipedia.org/wiki/The_Wings_of_the_Dove" TargetMode="External"/><Relationship Id="rId2" Type="http://schemas.openxmlformats.org/officeDocument/2006/relationships/hyperlink" Target="https://en.wikipedia.org/wiki/Literary_realis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he_Ambassadors" TargetMode="External"/><Relationship Id="rId5" Type="http://schemas.openxmlformats.org/officeDocument/2006/relationships/hyperlink" Target="https://en.wikipedia.org/wiki/The_Portrait_of_a_Lady" TargetMode="External"/><Relationship Id="rId4" Type="http://schemas.openxmlformats.org/officeDocument/2006/relationships/hyperlink" Target="https://en.wikipedia.org/wiki/William_James" TargetMode="External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merican_Book_Awards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s://en.wikipedia.org/wiki/Pulitzer_Prize_for_Fi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ula_(novel)" TargetMode="External"/><Relationship Id="rId5" Type="http://schemas.openxmlformats.org/officeDocument/2006/relationships/hyperlink" Target="https://en.wikipedia.org/wiki/The_Bluest_Eye" TargetMode="External"/><Relationship Id="rId4" Type="http://schemas.openxmlformats.org/officeDocument/2006/relationships/hyperlink" Target="https://en.wikipedia.org/wiki/Beloved_(novel)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rtin_Luther_King_Jr." TargetMode="External"/><Relationship Id="rId3" Type="http://schemas.openxmlformats.org/officeDocument/2006/relationships/hyperlink" Target="https://en.wikipedia.org/wiki/Poet" TargetMode="External"/><Relationship Id="rId7" Type="http://schemas.openxmlformats.org/officeDocument/2006/relationships/hyperlink" Target="https://en.wikipedia.org/wiki/Pulitzer_Prize_for_Fiction" TargetMode="External"/><Relationship Id="rId12" Type="http://schemas.openxmlformats.org/officeDocument/2006/relationships/image" Target="../media/image11.jpeg"/><Relationship Id="rId2" Type="http://schemas.openxmlformats.org/officeDocument/2006/relationships/hyperlink" Target="https://en.wikipedia.org/wiki/Noveli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ational_Book_Award" TargetMode="External"/><Relationship Id="rId11" Type="http://schemas.openxmlformats.org/officeDocument/2006/relationships/hyperlink" Target="https://en.wikipedia.org/wiki/Iraq_War" TargetMode="External"/><Relationship Id="rId5" Type="http://schemas.openxmlformats.org/officeDocument/2006/relationships/hyperlink" Target="https://en.wikipedia.org/wiki/The_Color_Purple" TargetMode="External"/><Relationship Id="rId10" Type="http://schemas.openxmlformats.org/officeDocument/2006/relationships/hyperlink" Target="https://en.wikipedia.org/wiki/International_Women%27s_Day" TargetMode="External"/><Relationship Id="rId4" Type="http://schemas.openxmlformats.org/officeDocument/2006/relationships/hyperlink" Target="https://en.wikipedia.org/wiki/Activism" TargetMode="External"/><Relationship Id="rId9" Type="http://schemas.openxmlformats.org/officeDocument/2006/relationships/hyperlink" Target="https://en.wikipedia.org/wiki/Civil_Rights_Movem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bel_Prize_in_Literature" TargetMode="External"/><Relationship Id="rId2" Type="http://schemas.openxmlformats.org/officeDocument/2006/relationships/hyperlink" Target="https://en.wikipedia.org/wiki/Lord_of_the_Fli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en.wikipedia.org/wiki/Rites_of_Passage_(novel)" TargetMode="External"/><Relationship Id="rId4" Type="http://schemas.openxmlformats.org/officeDocument/2006/relationships/hyperlink" Target="https://en.wikipedia.org/wiki/Booker_Priz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20</a:t>
            </a:r>
            <a:r>
              <a:rPr lang="en-US" baseline="30000" dirty="0" smtClean="0"/>
              <a:t>th</a:t>
            </a:r>
            <a:r>
              <a:rPr lang="en-US" dirty="0" smtClean="0"/>
              <a:t> century literature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b="1" dirty="0" smtClean="0"/>
              <a:t>John Steinbeck (1902-1968)</a:t>
            </a:r>
          </a:p>
          <a:p>
            <a:pPr algn="just" rtl="0"/>
            <a:r>
              <a:rPr lang="en-US" sz="2400" dirty="0" smtClean="0"/>
              <a:t> </a:t>
            </a:r>
            <a:r>
              <a:rPr lang="en-US" sz="2000" dirty="0" smtClean="0"/>
              <a:t>an American author.</a:t>
            </a:r>
          </a:p>
          <a:p>
            <a:pPr algn="just" rtl="0"/>
            <a:r>
              <a:rPr lang="en-US" sz="2000" dirty="0" smtClean="0"/>
              <a:t> He won the 1962 </a:t>
            </a:r>
            <a:r>
              <a:rPr lang="en-US" sz="2000" dirty="0" smtClean="0">
                <a:hlinkClick r:id="rId2" tooltip="Nobel Prize in Literature"/>
              </a:rPr>
              <a:t>Nobel Prize in Literature</a:t>
            </a:r>
            <a:r>
              <a:rPr lang="en-US" sz="2000" dirty="0" smtClean="0"/>
              <a:t> "for his realistic and imaginative writings, combining as they do sympathetic </a:t>
            </a:r>
            <a:r>
              <a:rPr lang="en-US" sz="2000" dirty="0" err="1" smtClean="0"/>
              <a:t>humour</a:t>
            </a:r>
            <a:r>
              <a:rPr lang="en-US" sz="2000" dirty="0" smtClean="0"/>
              <a:t> and keen social perception.“</a:t>
            </a:r>
            <a:endParaRPr lang="en-US" sz="2000" baseline="30000" dirty="0"/>
          </a:p>
          <a:p>
            <a:pPr algn="just" rtl="0"/>
            <a:r>
              <a:rPr lang="en-US" sz="2000" dirty="0" smtClean="0"/>
              <a:t> He has been called "a giant of American letters”</a:t>
            </a:r>
          </a:p>
          <a:p>
            <a:pPr algn="just" rtl="0"/>
            <a:r>
              <a:rPr lang="en-US" sz="2000" dirty="0" smtClean="0"/>
              <a:t>The </a:t>
            </a:r>
            <a:r>
              <a:rPr lang="en-US" sz="2000" dirty="0" smtClean="0">
                <a:hlinkClick r:id="rId3" tooltip="Pulitzer Prize"/>
              </a:rPr>
              <a:t>Pulitzer Prize</a:t>
            </a:r>
            <a:r>
              <a:rPr lang="en-US" sz="2000" dirty="0" smtClean="0"/>
              <a:t>-winning </a:t>
            </a:r>
            <a:r>
              <a:rPr lang="en-US" sz="2000" i="1" dirty="0" smtClean="0">
                <a:hlinkClick r:id="rId4" tooltip="The Grapes of Wrath"/>
              </a:rPr>
              <a:t>The Grapes of Wrath</a:t>
            </a:r>
            <a:r>
              <a:rPr lang="en-US" sz="2000" dirty="0" smtClean="0"/>
              <a:t> (1939)</a:t>
            </a:r>
            <a:endParaRPr lang="en-US" sz="2000" baseline="30000" dirty="0"/>
          </a:p>
          <a:p>
            <a:pPr algn="just" rtl="0"/>
            <a:r>
              <a:rPr lang="en-US" sz="2000" dirty="0" smtClean="0"/>
              <a:t>His works frequently explored the themes of fate and injustice</a:t>
            </a:r>
          </a:p>
          <a:p>
            <a:pPr algn="just" rtl="0"/>
            <a:endParaRPr lang="ar-IQ" sz="2000" dirty="0"/>
          </a:p>
        </p:txBody>
      </p:sp>
      <p:pic>
        <p:nvPicPr>
          <p:cNvPr id="4" name="Picture 3" descr="john steinbac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4869160"/>
            <a:ext cx="1872208" cy="138682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b="1" dirty="0" smtClean="0"/>
              <a:t>Henry James</a:t>
            </a:r>
            <a:r>
              <a:rPr lang="en-US" sz="2400" dirty="0" smtClean="0"/>
              <a:t> (1843 – 1916) </a:t>
            </a:r>
          </a:p>
          <a:p>
            <a:pPr algn="l" rtl="0"/>
            <a:r>
              <a:rPr lang="en-US" sz="2000" dirty="0" smtClean="0"/>
              <a:t>was an American-British author regarded as a key</a:t>
            </a:r>
          </a:p>
          <a:p>
            <a:pPr algn="l" rtl="0"/>
            <a:r>
              <a:rPr lang="en-US" sz="2000" dirty="0" smtClean="0"/>
              <a:t> transitional figure between </a:t>
            </a:r>
            <a:r>
              <a:rPr lang="en-US" sz="2000" dirty="0" smtClean="0">
                <a:hlinkClick r:id="rId2" tooltip="Literary realism"/>
              </a:rPr>
              <a:t>literary realism</a:t>
            </a:r>
            <a:r>
              <a:rPr lang="en-US" sz="2000" dirty="0" smtClean="0"/>
              <a:t> and</a:t>
            </a:r>
          </a:p>
          <a:p>
            <a:pPr algn="l" rtl="0"/>
            <a:r>
              <a:rPr lang="en-US" sz="2000" dirty="0" smtClean="0"/>
              <a:t> </a:t>
            </a:r>
            <a:r>
              <a:rPr lang="en-US" sz="2000" dirty="0" smtClean="0">
                <a:hlinkClick r:id="rId3" tooltip="Literary modernism"/>
              </a:rPr>
              <a:t>literary modernism</a:t>
            </a:r>
            <a:r>
              <a:rPr lang="en-US" sz="2000" dirty="0" smtClean="0"/>
              <a:t>.</a:t>
            </a:r>
          </a:p>
          <a:p>
            <a:pPr algn="l" rtl="0"/>
            <a:r>
              <a:rPr lang="en-US" sz="2000" dirty="0" smtClean="0"/>
              <a:t>the brother of renowned philosopher and psychologist </a:t>
            </a:r>
            <a:r>
              <a:rPr lang="en-US" sz="2000" dirty="0" smtClean="0">
                <a:hlinkClick r:id="rId4" tooltip="William James"/>
              </a:rPr>
              <a:t>William James</a:t>
            </a:r>
            <a:endParaRPr lang="en-US" sz="2000" dirty="0" smtClean="0"/>
          </a:p>
          <a:p>
            <a:pPr algn="l" rtl="0"/>
            <a:r>
              <a:rPr lang="en-US" sz="2000" i="1" dirty="0" smtClean="0">
                <a:hlinkClick r:id="rId5" tooltip="The Portrait of a Lady"/>
              </a:rPr>
              <a:t>The Portrait of a Lady</a:t>
            </a:r>
            <a:r>
              <a:rPr lang="en-US" sz="2000" dirty="0" smtClean="0"/>
              <a:t>, </a:t>
            </a:r>
            <a:r>
              <a:rPr lang="en-US" sz="2000" i="1" dirty="0" smtClean="0">
                <a:hlinkClick r:id="rId6" tooltip="The Ambassadors"/>
              </a:rPr>
              <a:t>The Ambassadors</a:t>
            </a:r>
            <a:r>
              <a:rPr lang="en-US" sz="2000" dirty="0" smtClean="0"/>
              <a:t>, and </a:t>
            </a:r>
            <a:r>
              <a:rPr lang="en-US" sz="2000" i="1" dirty="0" smtClean="0">
                <a:hlinkClick r:id="rId7" tooltip="The Wings of the Dove"/>
              </a:rPr>
              <a:t>The Wings of the Dove</a:t>
            </a:r>
            <a:endParaRPr lang="en-US" sz="2000" i="1" dirty="0" smtClean="0"/>
          </a:p>
          <a:p>
            <a:pPr algn="l" rtl="0"/>
            <a:r>
              <a:rPr lang="en-US" sz="2000" dirty="0" smtClean="0"/>
              <a:t>James explores this </a:t>
            </a:r>
            <a:r>
              <a:rPr lang="en-US" sz="2000" dirty="0" smtClean="0">
                <a:hlinkClick r:id="rId8" tooltip="Clash of personalities"/>
              </a:rPr>
              <a:t>clash of personalities</a:t>
            </a:r>
            <a:r>
              <a:rPr lang="en-US" sz="2000" dirty="0" smtClean="0"/>
              <a:t> and cultures, in stories of personal relationships in which power is exercised well or badly. His protagonists were often young American women facing oppression or abuse</a:t>
            </a:r>
            <a:endParaRPr lang="ar-IQ" sz="2000" dirty="0"/>
          </a:p>
        </p:txBody>
      </p:sp>
      <p:pic>
        <p:nvPicPr>
          <p:cNvPr id="4" name="Picture 3" descr="henry jame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92280" y="1752709"/>
            <a:ext cx="1122897" cy="15275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000" b="1" dirty="0" smtClean="0"/>
              <a:t>Toni Morrison</a:t>
            </a:r>
            <a:r>
              <a:rPr lang="en-US" sz="2000" dirty="0" smtClean="0"/>
              <a:t>(1931-)</a:t>
            </a:r>
          </a:p>
          <a:p>
            <a:pPr algn="just" rtl="0"/>
            <a:r>
              <a:rPr lang="en-US" sz="2000" dirty="0" smtClean="0"/>
              <a:t>Morrison won the </a:t>
            </a:r>
            <a:r>
              <a:rPr lang="en-US" sz="2000" dirty="0" smtClean="0">
                <a:hlinkClick r:id="rId2" tooltip="Pulitzer Prize for Fiction"/>
              </a:rPr>
              <a:t>Pulitzer Prize</a:t>
            </a:r>
            <a:r>
              <a:rPr lang="en-US" sz="2000" dirty="0" smtClean="0"/>
              <a:t> and the </a:t>
            </a:r>
            <a:r>
              <a:rPr lang="en-US" sz="2000" dirty="0" smtClean="0">
                <a:hlinkClick r:id="rId3" tooltip="American Book Awards"/>
              </a:rPr>
              <a:t>American Book Award</a:t>
            </a:r>
            <a:r>
              <a:rPr lang="en-US" sz="2000" dirty="0" smtClean="0"/>
              <a:t> in 1988 for </a:t>
            </a:r>
            <a:r>
              <a:rPr lang="en-US" sz="2000" i="1" dirty="0" smtClean="0">
                <a:hlinkClick r:id="rId4" tooltip="Beloved (novel)"/>
              </a:rPr>
              <a:t>Beloved</a:t>
            </a:r>
            <a:endParaRPr lang="en-US" sz="2000" i="1" dirty="0" smtClean="0"/>
          </a:p>
          <a:p>
            <a:pPr algn="just" rtl="0"/>
            <a:r>
              <a:rPr lang="en-US" sz="2000" dirty="0" smtClean="0"/>
              <a:t>her first novel, </a:t>
            </a:r>
            <a:r>
              <a:rPr lang="en-US" sz="2000" i="1" dirty="0" smtClean="0">
                <a:hlinkClick r:id="rId5" tooltip="The Bluest Eye"/>
              </a:rPr>
              <a:t>The Bluest Eye</a:t>
            </a:r>
            <a:r>
              <a:rPr lang="en-US" sz="2000" i="1" dirty="0" smtClean="0"/>
              <a:t> (1970)</a:t>
            </a:r>
          </a:p>
          <a:p>
            <a:pPr algn="just" rtl="0"/>
            <a:r>
              <a:rPr lang="en-US" sz="2000" dirty="0" smtClean="0"/>
              <a:t>Morrison's second novel </a:t>
            </a:r>
            <a:r>
              <a:rPr lang="en-US" sz="2000" i="1" dirty="0" err="1" smtClean="0">
                <a:hlinkClick r:id="rId6" tooltip="Sula (novel)"/>
              </a:rPr>
              <a:t>Sula</a:t>
            </a:r>
            <a:r>
              <a:rPr lang="en-US" sz="2000" dirty="0" smtClean="0"/>
              <a:t> (1973), about a friendship between two black women</a:t>
            </a:r>
          </a:p>
          <a:p>
            <a:pPr algn="just" rtl="0"/>
            <a:r>
              <a:rPr lang="en-US" sz="2000" dirty="0" smtClean="0"/>
              <a:t>In 2012, she responded to a question</a:t>
            </a:r>
          </a:p>
          <a:p>
            <a:pPr algn="just" rtl="0"/>
            <a:r>
              <a:rPr lang="en-US" sz="2000" dirty="0" smtClean="0"/>
              <a:t> about the difference between black</a:t>
            </a:r>
          </a:p>
          <a:p>
            <a:pPr algn="just" rtl="0"/>
            <a:r>
              <a:rPr lang="en-US" sz="2000" dirty="0" smtClean="0"/>
              <a:t> and white feminists in the 1970s. </a:t>
            </a:r>
          </a:p>
          <a:p>
            <a:pPr algn="just" rtl="0"/>
            <a:r>
              <a:rPr lang="en-US" sz="2000" dirty="0" smtClean="0"/>
              <a:t>"</a:t>
            </a:r>
            <a:r>
              <a:rPr lang="en-US" sz="2000" dirty="0" err="1" smtClean="0"/>
              <a:t>Womanists</a:t>
            </a:r>
            <a:r>
              <a:rPr lang="en-US" sz="2000" dirty="0" smtClean="0"/>
              <a:t> is what black feminists</a:t>
            </a:r>
          </a:p>
          <a:p>
            <a:pPr algn="just" rtl="0"/>
            <a:r>
              <a:rPr lang="en-US" sz="2000" dirty="0" smtClean="0"/>
              <a:t> used to call themselves</a:t>
            </a:r>
            <a:endParaRPr lang="en-US" sz="2000" i="1" dirty="0" smtClean="0"/>
          </a:p>
          <a:p>
            <a:pPr algn="just" rtl="0"/>
            <a:endParaRPr lang="ar-IQ" sz="2000" dirty="0"/>
          </a:p>
        </p:txBody>
      </p:sp>
      <p:pic>
        <p:nvPicPr>
          <p:cNvPr id="4" name="Picture 3" descr="toni morriso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573016"/>
            <a:ext cx="1728192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000" b="1" dirty="0" smtClean="0"/>
              <a:t>Alice Walker</a:t>
            </a:r>
            <a:r>
              <a:rPr lang="en-US" sz="2000" dirty="0" smtClean="0"/>
              <a:t> (1944) </a:t>
            </a:r>
          </a:p>
          <a:p>
            <a:pPr algn="just" rtl="0"/>
            <a:r>
              <a:rPr lang="en-US" sz="1800" dirty="0" smtClean="0"/>
              <a:t>an American </a:t>
            </a:r>
            <a:r>
              <a:rPr lang="en-US" sz="1800" dirty="0" smtClean="0">
                <a:hlinkClick r:id="rId2" tooltip="Novelist"/>
              </a:rPr>
              <a:t>novelist</a:t>
            </a:r>
            <a:r>
              <a:rPr lang="en-US" sz="1800" dirty="0" smtClean="0"/>
              <a:t>, short story writer, </a:t>
            </a:r>
            <a:r>
              <a:rPr lang="en-US" sz="1800" dirty="0" smtClean="0">
                <a:hlinkClick r:id="rId3" tooltip="Poet"/>
              </a:rPr>
              <a:t>poet</a:t>
            </a:r>
            <a:r>
              <a:rPr lang="en-US" sz="1800" dirty="0" smtClean="0"/>
              <a:t>, and </a:t>
            </a:r>
            <a:r>
              <a:rPr lang="en-US" sz="1800" dirty="0" smtClean="0">
                <a:hlinkClick r:id="rId4" tooltip="Activism"/>
              </a:rPr>
              <a:t>activist</a:t>
            </a:r>
            <a:r>
              <a:rPr lang="en-US" sz="1800" dirty="0" smtClean="0"/>
              <a:t>.</a:t>
            </a:r>
          </a:p>
          <a:p>
            <a:pPr algn="just" rtl="0"/>
            <a:r>
              <a:rPr lang="en-US" sz="1800" dirty="0" smtClean="0"/>
              <a:t> She wrote the novel </a:t>
            </a:r>
            <a:r>
              <a:rPr lang="en-US" sz="1800" i="1" dirty="0" smtClean="0">
                <a:hlinkClick r:id="rId5" tooltip="The Color Purple"/>
              </a:rPr>
              <a:t>The Color Purple</a:t>
            </a:r>
            <a:r>
              <a:rPr lang="en-US" sz="1800" dirty="0" smtClean="0"/>
              <a:t> (1982), for which she won the </a:t>
            </a:r>
            <a:r>
              <a:rPr lang="en-US" sz="1800" dirty="0" smtClean="0">
                <a:hlinkClick r:id="rId6" tooltip="National Book Award"/>
              </a:rPr>
              <a:t>National Book Award</a:t>
            </a:r>
            <a:r>
              <a:rPr lang="en-US" sz="1800" dirty="0" smtClean="0"/>
              <a:t> for hardcover fiction, and the </a:t>
            </a:r>
            <a:r>
              <a:rPr lang="en-US" sz="1800" dirty="0" smtClean="0">
                <a:hlinkClick r:id="rId7" tooltip="Pulitzer Prize for Fiction"/>
              </a:rPr>
              <a:t>Pulitzer Prize for Fiction</a:t>
            </a:r>
            <a:r>
              <a:rPr lang="en-US" sz="1800" dirty="0" smtClean="0"/>
              <a:t>.</a:t>
            </a:r>
          </a:p>
          <a:p>
            <a:pPr algn="just" rtl="0"/>
            <a:r>
              <a:rPr lang="en-US" sz="1800" dirty="0" smtClean="0"/>
              <a:t>Activism and political criticism</a:t>
            </a:r>
          </a:p>
          <a:p>
            <a:pPr algn="just" rtl="0"/>
            <a:r>
              <a:rPr lang="nl-NL" sz="1800" dirty="0" smtClean="0"/>
              <a:t>met </a:t>
            </a:r>
            <a:r>
              <a:rPr lang="nl-NL" sz="1800" dirty="0" smtClean="0">
                <a:hlinkClick r:id="rId8" tooltip="Martin Luther King Jr."/>
              </a:rPr>
              <a:t>Martin Luther King Jr</a:t>
            </a:r>
            <a:r>
              <a:rPr lang="nl-NL" sz="1800" dirty="0" smtClean="0"/>
              <a:t>. </a:t>
            </a:r>
            <a:r>
              <a:rPr lang="en-US" sz="1800" dirty="0" smtClean="0"/>
              <a:t>activist in the </a:t>
            </a:r>
            <a:r>
              <a:rPr lang="en-US" sz="1800" dirty="0" smtClean="0">
                <a:hlinkClick r:id="rId9" tooltip="Civil Rights Movement"/>
              </a:rPr>
              <a:t>Civil Rights Movement</a:t>
            </a:r>
            <a:endParaRPr lang="en-US" sz="1800" dirty="0" smtClean="0"/>
          </a:p>
          <a:p>
            <a:pPr algn="just" rtl="0"/>
            <a:r>
              <a:rPr lang="en-US" sz="1800" dirty="0" smtClean="0"/>
              <a:t>On March 8, 2003, </a:t>
            </a:r>
            <a:r>
              <a:rPr lang="en-US" sz="1800" dirty="0" smtClean="0">
                <a:hlinkClick r:id="rId10" tooltip="International Women's Day"/>
              </a:rPr>
              <a:t>International Women's Day</a:t>
            </a:r>
            <a:r>
              <a:rPr lang="en-US" sz="1800" dirty="0" smtClean="0"/>
              <a:t>, on the eve of the </a:t>
            </a:r>
            <a:r>
              <a:rPr lang="en-US" sz="1800" dirty="0" smtClean="0">
                <a:hlinkClick r:id="rId11" tooltip="Iraq War"/>
              </a:rPr>
              <a:t>Iraq War</a:t>
            </a:r>
            <a:r>
              <a:rPr lang="en-US" sz="1800" dirty="0" smtClean="0"/>
              <a:t>, Walker was arrested with 26 others</a:t>
            </a:r>
          </a:p>
          <a:p>
            <a:pPr algn="just" rtl="0"/>
            <a:r>
              <a:rPr lang="en-US" sz="1800" dirty="0" smtClean="0"/>
              <a:t>women of color and the feminist movement </a:t>
            </a:r>
          </a:p>
          <a:p>
            <a:pPr algn="just" rtl="0"/>
            <a:r>
              <a:rPr lang="en-US" sz="1800" dirty="0" smtClean="0"/>
              <a:t>at "the intersection of race, class,</a:t>
            </a:r>
          </a:p>
          <a:p>
            <a:pPr algn="just" rtl="0"/>
            <a:r>
              <a:rPr lang="en-US" sz="1800" dirty="0" smtClean="0"/>
              <a:t> and gender oppression</a:t>
            </a:r>
            <a:endParaRPr lang="ar-IQ" sz="1800" dirty="0"/>
          </a:p>
        </p:txBody>
      </p:sp>
      <p:pic>
        <p:nvPicPr>
          <p:cNvPr id="4" name="Picture 3" descr="alice walker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012160" y="4581128"/>
            <a:ext cx="2032808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b="1" dirty="0" smtClean="0"/>
              <a:t>Society</a:t>
            </a:r>
          </a:p>
          <a:p>
            <a:pPr algn="just" rtl="0"/>
            <a:r>
              <a:rPr lang="en-US" dirty="0" smtClean="0"/>
              <a:t>World wars</a:t>
            </a:r>
          </a:p>
          <a:p>
            <a:pPr algn="just" rtl="0"/>
            <a:r>
              <a:rPr lang="en-US" dirty="0" smtClean="0"/>
              <a:t>Conflicts/ like </a:t>
            </a:r>
          </a:p>
          <a:p>
            <a:pPr algn="just" rtl="0"/>
            <a:r>
              <a:rPr lang="en-US" dirty="0" smtClean="0"/>
              <a:t>1. the racial suffering in American</a:t>
            </a:r>
          </a:p>
          <a:p>
            <a:pPr algn="just" rtl="0">
              <a:buNone/>
            </a:pPr>
            <a:endParaRPr lang="en-US" dirty="0" smtClean="0"/>
          </a:p>
          <a:p>
            <a:pPr algn="just" rtl="0"/>
            <a:endParaRPr lang="en-US" dirty="0" smtClean="0"/>
          </a:p>
          <a:p>
            <a:pPr algn="just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b="1" dirty="0" smtClean="0"/>
              <a:t>Literature</a:t>
            </a:r>
          </a:p>
          <a:p>
            <a:pPr algn="just" rtl="0"/>
            <a:r>
              <a:rPr lang="en-US" dirty="0" smtClean="0"/>
              <a:t>1. themes</a:t>
            </a:r>
          </a:p>
          <a:p>
            <a:pPr algn="just" rtl="0"/>
            <a:r>
              <a:rPr lang="en-US" dirty="0" smtClean="0"/>
              <a:t>2. women’s wave paved the ways for many women’s writings</a:t>
            </a:r>
          </a:p>
          <a:p>
            <a:pPr algn="just" rtl="0"/>
            <a:r>
              <a:rPr lang="en-US" dirty="0" smtClean="0"/>
              <a:t>3.media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sz="2000" b="1" dirty="0" smtClean="0"/>
              <a:t>James Joyce (1882-1941)</a:t>
            </a:r>
          </a:p>
          <a:p>
            <a:pPr algn="just" rtl="0"/>
            <a:endParaRPr lang="en-US" sz="2000" dirty="0"/>
          </a:p>
          <a:p>
            <a:pPr algn="just" rtl="0"/>
            <a:r>
              <a:rPr lang="en-US" sz="2000" dirty="0" smtClean="0"/>
              <a:t>Irish</a:t>
            </a:r>
          </a:p>
          <a:p>
            <a:pPr algn="just" rtl="0"/>
            <a:r>
              <a:rPr lang="en-US" sz="2000" dirty="0" smtClean="0"/>
              <a:t>Wrote about Dublin</a:t>
            </a:r>
          </a:p>
          <a:p>
            <a:pPr algn="just" rtl="0"/>
            <a:r>
              <a:rPr lang="en-US" sz="2000" dirty="0" smtClean="0"/>
              <a:t>Dubliners, A portrait of the Artist as A Young Man</a:t>
            </a:r>
          </a:p>
          <a:p>
            <a:pPr algn="just" rtl="0"/>
            <a:r>
              <a:rPr lang="en-US" sz="2000" dirty="0" smtClean="0"/>
              <a:t>Ulysses / masterpiece/ stream of consciousness</a:t>
            </a:r>
          </a:p>
          <a:p>
            <a:pPr algn="just" rtl="0"/>
            <a:endParaRPr lang="ar-IQ" sz="2000" dirty="0"/>
          </a:p>
        </p:txBody>
      </p:sp>
      <p:pic>
        <p:nvPicPr>
          <p:cNvPr id="4" name="Picture 3" descr="james joy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628800"/>
            <a:ext cx="2585863" cy="148040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b="1" dirty="0" smtClean="0"/>
              <a:t>Virginia Woolf</a:t>
            </a:r>
          </a:p>
          <a:p>
            <a:pPr algn="just" rtl="0"/>
            <a:r>
              <a:rPr lang="en-US" sz="2000" dirty="0" smtClean="0"/>
              <a:t>Experimental</a:t>
            </a:r>
          </a:p>
          <a:p>
            <a:pPr algn="just" rtl="0"/>
            <a:r>
              <a:rPr lang="en-US" sz="2000" dirty="0" smtClean="0"/>
              <a:t>Inner Life/ heavily influenced by James Joyce</a:t>
            </a:r>
          </a:p>
          <a:p>
            <a:pPr algn="just" rtl="0"/>
            <a:r>
              <a:rPr lang="en-US" sz="2000" dirty="0" smtClean="0"/>
              <a:t>Stream of consciousness</a:t>
            </a:r>
          </a:p>
          <a:p>
            <a:pPr algn="just" rtl="0"/>
            <a:r>
              <a:rPr lang="en-US" sz="2000" dirty="0" smtClean="0"/>
              <a:t>A Room of one’s own (1929)/ talked about if a woman has her own money</a:t>
            </a:r>
          </a:p>
          <a:p>
            <a:pPr algn="just" rtl="0"/>
            <a:r>
              <a:rPr lang="en-US" sz="2000" dirty="0" smtClean="0"/>
              <a:t>To the lighthouse (1927)</a:t>
            </a:r>
          </a:p>
          <a:p>
            <a:pPr algn="just" rtl="0"/>
            <a:r>
              <a:rPr lang="en-US" sz="2000" dirty="0" smtClean="0"/>
              <a:t>Mrs. Dalloway (1925)</a:t>
            </a:r>
          </a:p>
          <a:p>
            <a:pPr algn="just" rtl="0"/>
            <a:r>
              <a:rPr lang="en-US" sz="2000" dirty="0" smtClean="0"/>
              <a:t>Committed suicide</a:t>
            </a:r>
          </a:p>
          <a:p>
            <a:pPr algn="just" rtl="0"/>
            <a:endParaRPr lang="ar-IQ" dirty="0"/>
          </a:p>
        </p:txBody>
      </p:sp>
      <p:pic>
        <p:nvPicPr>
          <p:cNvPr id="4" name="Picture 3" descr="virginia wool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1196752"/>
            <a:ext cx="1381042" cy="18895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sz="2400" b="1" dirty="0" smtClean="0"/>
              <a:t>T.S. Eliot (1888-1965)</a:t>
            </a:r>
          </a:p>
          <a:p>
            <a:pPr algn="just" rtl="0"/>
            <a:r>
              <a:rPr lang="en-US" sz="2400" dirty="0" smtClean="0"/>
              <a:t>Leader of the modern poetry</a:t>
            </a:r>
          </a:p>
          <a:p>
            <a:pPr algn="just" rtl="0"/>
            <a:r>
              <a:rPr lang="en-US" sz="2400" dirty="0" smtClean="0"/>
              <a:t>Free verse</a:t>
            </a:r>
          </a:p>
          <a:p>
            <a:pPr algn="just" rtl="0"/>
            <a:r>
              <a:rPr lang="en-US" sz="2400" dirty="0" smtClean="0"/>
              <a:t>The Waste Land/ modern crises and the lack </a:t>
            </a:r>
          </a:p>
          <a:p>
            <a:pPr algn="just" rtl="0"/>
            <a:r>
              <a:rPr lang="en-US" sz="2400" dirty="0" smtClean="0"/>
              <a:t>Of humanity</a:t>
            </a:r>
          </a:p>
          <a:p>
            <a:pPr algn="just" rtl="0"/>
            <a:endParaRPr lang="ar-IQ" dirty="0"/>
          </a:p>
        </p:txBody>
      </p:sp>
      <p:pic>
        <p:nvPicPr>
          <p:cNvPr id="4" name="Picture 3" descr="eli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772816"/>
            <a:ext cx="1529923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sz="2400" b="1" dirty="0" smtClean="0"/>
              <a:t>George Orwell (1903-1950)</a:t>
            </a:r>
          </a:p>
          <a:p>
            <a:pPr algn="just" rtl="0"/>
            <a:r>
              <a:rPr lang="en-US" sz="2400" dirty="0" smtClean="0"/>
              <a:t>Injustice</a:t>
            </a:r>
          </a:p>
          <a:p>
            <a:pPr algn="just" rtl="0"/>
            <a:r>
              <a:rPr lang="en-US" sz="2400" dirty="0" smtClean="0"/>
              <a:t>The Animal Farm</a:t>
            </a:r>
          </a:p>
          <a:p>
            <a:pPr algn="just" rtl="0"/>
            <a:r>
              <a:rPr lang="en-US" sz="2400" dirty="0" smtClean="0"/>
              <a:t>1984 </a:t>
            </a:r>
          </a:p>
          <a:p>
            <a:pPr algn="just" rtl="0"/>
            <a:r>
              <a:rPr lang="en-US" sz="2400" dirty="0" smtClean="0"/>
              <a:t>Satire against the political and social systems of the modern age and regimes. </a:t>
            </a:r>
            <a:endParaRPr lang="ar-IQ" sz="2400" dirty="0"/>
          </a:p>
        </p:txBody>
      </p:sp>
      <p:pic>
        <p:nvPicPr>
          <p:cNvPr id="4" name="Picture 3" descr="george orwe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700808"/>
            <a:ext cx="2952328" cy="16559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0"/>
            <a:r>
              <a:rPr lang="en-US" sz="2400" b="1" dirty="0" smtClean="0"/>
              <a:t>Ernest Hemingway </a:t>
            </a:r>
          </a:p>
          <a:p>
            <a:pPr algn="just" rtl="0"/>
            <a:r>
              <a:rPr lang="en-US" sz="2000" dirty="0" smtClean="0"/>
              <a:t>American Writer</a:t>
            </a:r>
          </a:p>
          <a:p>
            <a:pPr algn="just" rtl="0"/>
            <a:r>
              <a:rPr lang="en-US" sz="2000" dirty="0" smtClean="0"/>
              <a:t>Blamed his mother for father’s death</a:t>
            </a:r>
          </a:p>
          <a:p>
            <a:pPr algn="just" rtl="0"/>
            <a:r>
              <a:rPr lang="en-US" sz="2000" dirty="0" smtClean="0"/>
              <a:t>The old Man and the Se</a:t>
            </a:r>
          </a:p>
          <a:p>
            <a:pPr algn="just" rtl="0"/>
            <a:r>
              <a:rPr lang="en-US" sz="2000" dirty="0" smtClean="0"/>
              <a:t>WW I/ ambulance driver/ he badly wounded</a:t>
            </a:r>
          </a:p>
          <a:p>
            <a:pPr algn="just" rtl="0"/>
            <a:r>
              <a:rPr lang="en-US" sz="2000" dirty="0" smtClean="0"/>
              <a:t>Fear of death</a:t>
            </a:r>
          </a:p>
          <a:p>
            <a:pPr algn="just" rtl="0"/>
            <a:r>
              <a:rPr lang="en-US" sz="2000" dirty="0" smtClean="0"/>
              <a:t>Main themes: death that has a special value, violence, deep sea fishing</a:t>
            </a:r>
          </a:p>
          <a:p>
            <a:pPr algn="just" rtl="0"/>
            <a:r>
              <a:rPr lang="en-US" sz="2000" dirty="0" smtClean="0"/>
              <a:t>Worked as a journalist after the war</a:t>
            </a:r>
          </a:p>
          <a:p>
            <a:pPr algn="just" rtl="0"/>
            <a:r>
              <a:rPr lang="en-US" sz="2000" dirty="0" smtClean="0"/>
              <a:t>Nobel Prize in 1954</a:t>
            </a:r>
          </a:p>
          <a:p>
            <a:pPr algn="just" rtl="0"/>
            <a:r>
              <a:rPr lang="en-US" sz="2000" dirty="0" smtClean="0"/>
              <a:t>Drinking</a:t>
            </a:r>
          </a:p>
          <a:p>
            <a:pPr algn="just" rtl="0"/>
            <a:r>
              <a:rPr lang="en-US" sz="2000" dirty="0" smtClean="0"/>
              <a:t>Suicide/ he suffered from a hyper attention diabetes ended to depression. He feared physical decline and he chose to commit suicide in his home in 1961 </a:t>
            </a:r>
            <a:endParaRPr lang="ar-IQ" sz="2000" dirty="0"/>
          </a:p>
        </p:txBody>
      </p:sp>
      <p:pic>
        <p:nvPicPr>
          <p:cNvPr id="4" name="Picture 3" descr="hemigw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952654"/>
            <a:ext cx="2088232" cy="15483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sz="2400" b="1" dirty="0" smtClean="0"/>
              <a:t>William Golding(1911 –1993) </a:t>
            </a:r>
          </a:p>
          <a:p>
            <a:pPr algn="just" rtl="0"/>
            <a:r>
              <a:rPr lang="en-US" sz="2400" dirty="0" smtClean="0"/>
              <a:t>a British novelist, playwright, and poet. </a:t>
            </a:r>
          </a:p>
          <a:p>
            <a:pPr algn="just" rtl="0"/>
            <a:r>
              <a:rPr lang="en-US" sz="2400" dirty="0" smtClean="0"/>
              <a:t>Best known for his novel </a:t>
            </a:r>
            <a:r>
              <a:rPr lang="en-US" sz="2400" i="1" dirty="0" smtClean="0">
                <a:hlinkClick r:id="rId2" tooltip="Lord of the Flies"/>
              </a:rPr>
              <a:t>Lord of the Flies</a:t>
            </a:r>
            <a:r>
              <a:rPr lang="en-US" sz="2400" dirty="0" smtClean="0"/>
              <a:t>, </a:t>
            </a:r>
          </a:p>
          <a:p>
            <a:pPr algn="just" rtl="0"/>
            <a:r>
              <a:rPr lang="en-US" sz="2400" dirty="0" smtClean="0">
                <a:hlinkClick r:id="rId3" tooltip="Nobel Prize in Literature"/>
              </a:rPr>
              <a:t>Nobel Prize in Literature</a:t>
            </a:r>
            <a:r>
              <a:rPr lang="en-US" sz="2400" dirty="0" smtClean="0"/>
              <a:t> </a:t>
            </a:r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awarded the </a:t>
            </a:r>
            <a:r>
              <a:rPr lang="en-US" sz="2400" dirty="0" smtClean="0">
                <a:hlinkClick r:id="rId4" tooltip="Booker Prize"/>
              </a:rPr>
              <a:t>Booker Prize</a:t>
            </a:r>
            <a:r>
              <a:rPr lang="en-US" sz="2400" dirty="0" smtClean="0"/>
              <a:t> for fiction in 1980 for his novel </a:t>
            </a:r>
            <a:r>
              <a:rPr lang="en-US" sz="2400" i="1" dirty="0" smtClean="0">
                <a:hlinkClick r:id="rId5" tooltip="Rites of Passage (novel)"/>
              </a:rPr>
              <a:t>Rites of Passage</a:t>
            </a:r>
            <a:endParaRPr lang="ar-IQ" sz="2400" dirty="0"/>
          </a:p>
        </p:txBody>
      </p:sp>
      <p:pic>
        <p:nvPicPr>
          <p:cNvPr id="4" name="Picture 3" descr="william goldin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807644"/>
            <a:ext cx="1468760" cy="19093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</TotalTime>
  <Words>614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The 20th century literature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20th century literature</dc:title>
  <dc:creator>al.nfoth</dc:creator>
  <cp:lastModifiedBy>al.nfoth</cp:lastModifiedBy>
  <cp:revision>15</cp:revision>
  <dcterms:created xsi:type="dcterms:W3CDTF">2019-02-16T19:12:19Z</dcterms:created>
  <dcterms:modified xsi:type="dcterms:W3CDTF">2019-02-16T20:47:51Z</dcterms:modified>
</cp:coreProperties>
</file>